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0" d="100"/>
          <a:sy n="30" d="100"/>
        </p:scale>
        <p:origin x="240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95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067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379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737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685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339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094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342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203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183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016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514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Rounded Rectangle 3">
            <a:extLst>
              <a:ext uri="{FF2B5EF4-FFF2-40B4-BE49-F238E27FC236}">
                <a16:creationId xmlns:a16="http://schemas.microsoft.com/office/drawing/2014/main" id="{D3D80996-A9BF-40A2-9B0D-2AD81477F45E}"/>
              </a:ext>
            </a:extLst>
          </p:cNvPr>
          <p:cNvSpPr/>
          <p:nvPr/>
        </p:nvSpPr>
        <p:spPr bwMode="auto">
          <a:xfrm>
            <a:off x="11937925" y="6858008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8536318C-E015-484F-BA09-F74F2016E20D}"/>
              </a:ext>
            </a:extLst>
          </p:cNvPr>
          <p:cNvSpPr/>
          <p:nvPr/>
        </p:nvSpPr>
        <p:spPr>
          <a:xfrm>
            <a:off x="1758739" y="3912363"/>
            <a:ext cx="1477670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36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36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36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 سایز 36</a:t>
            </a:r>
            <a:endParaRPr lang="en-US" sz="3600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BF2EBF7C-44F8-458D-AD4C-074C603BDD0A}"/>
              </a:ext>
            </a:extLst>
          </p:cNvPr>
          <p:cNvSpPr/>
          <p:nvPr/>
        </p:nvSpPr>
        <p:spPr>
          <a:xfrm>
            <a:off x="1685243" y="4827672"/>
            <a:ext cx="14776704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05479E2D-81BF-4E62-AC26-5FCDEBA1F49A}"/>
              </a:ext>
            </a:extLst>
          </p:cNvPr>
          <p:cNvSpPr/>
          <p:nvPr/>
        </p:nvSpPr>
        <p:spPr>
          <a:xfrm>
            <a:off x="12239507" y="6935187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88" name="Picture 87" descr="F:\my art\Hamayesh haye karbordi\PPT\omran\box4.png">
            <a:extLst>
              <a:ext uri="{FF2B5EF4-FFF2-40B4-BE49-F238E27FC236}">
                <a16:creationId xmlns:a16="http://schemas.microsoft.com/office/drawing/2014/main" id="{86C9A9D2-D59C-4F33-9EFB-802928D8E8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9130" y="6314418"/>
            <a:ext cx="976313" cy="1149419"/>
          </a:xfrm>
          <a:prstGeom prst="rect">
            <a:avLst/>
          </a:prstGeom>
          <a:noFill/>
        </p:spPr>
      </p:pic>
      <p:grpSp>
        <p:nvGrpSpPr>
          <p:cNvPr id="89" name="Group 88">
            <a:extLst>
              <a:ext uri="{FF2B5EF4-FFF2-40B4-BE49-F238E27FC236}">
                <a16:creationId xmlns:a16="http://schemas.microsoft.com/office/drawing/2014/main" id="{7F24AFCE-6987-4AB7-93CB-25B06530B591}"/>
              </a:ext>
            </a:extLst>
          </p:cNvPr>
          <p:cNvGrpSpPr/>
          <p:nvPr/>
        </p:nvGrpSpPr>
        <p:grpSpPr>
          <a:xfrm>
            <a:off x="11834467" y="12819504"/>
            <a:ext cx="5001915" cy="780576"/>
            <a:chOff x="12149678" y="12860106"/>
            <a:chExt cx="5001915" cy="780576"/>
          </a:xfrm>
        </p:grpSpPr>
        <p:sp>
          <p:nvSpPr>
            <p:cNvPr id="90" name="Rounded Rectangle 9">
              <a:extLst>
                <a:ext uri="{FF2B5EF4-FFF2-40B4-BE49-F238E27FC236}">
                  <a16:creationId xmlns:a16="http://schemas.microsoft.com/office/drawing/2014/main" id="{CDF27549-B4CD-479D-BC9A-4474149AA550}"/>
                </a:ext>
              </a:extLst>
            </p:cNvPr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91" name="Text Box 103">
              <a:extLst>
                <a:ext uri="{FF2B5EF4-FFF2-40B4-BE49-F238E27FC236}">
                  <a16:creationId xmlns:a16="http://schemas.microsoft.com/office/drawing/2014/main" id="{F794C945-11FB-4069-81E8-963ECA156A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17231" tIns="58615" rIns="117231" bIns="58615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92" name="Picture 91" descr="F:\my art\Hamayesh haye karbordi\PPT\omran\box3.png">
            <a:extLst>
              <a:ext uri="{FF2B5EF4-FFF2-40B4-BE49-F238E27FC236}">
                <a16:creationId xmlns:a16="http://schemas.microsoft.com/office/drawing/2014/main" id="{68823D72-7363-48F1-A9EA-84E45770B6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47327" y="12522266"/>
            <a:ext cx="873696" cy="1028607"/>
          </a:xfrm>
          <a:prstGeom prst="rect">
            <a:avLst/>
          </a:prstGeom>
          <a:noFill/>
        </p:spPr>
      </p:pic>
      <p:sp>
        <p:nvSpPr>
          <p:cNvPr id="93" name="Rectangle 92">
            <a:extLst>
              <a:ext uri="{FF2B5EF4-FFF2-40B4-BE49-F238E27FC236}">
                <a16:creationId xmlns:a16="http://schemas.microsoft.com/office/drawing/2014/main" id="{4822A628-693C-4FE5-92EF-E5D13AFDE28A}"/>
              </a:ext>
            </a:extLst>
          </p:cNvPr>
          <p:cNvSpPr/>
          <p:nvPr/>
        </p:nvSpPr>
        <p:spPr>
          <a:xfrm>
            <a:off x="1060822" y="8190848"/>
            <a:ext cx="15401125" cy="44012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</a:t>
            </a:r>
            <a:r>
              <a:rPr lang="en-GB" sz="2800" dirty="0">
                <a:cs typeface="B Nazanin" pitchFamily="2" charset="-78"/>
              </a:rPr>
              <a:t>36</a:t>
            </a:r>
            <a:r>
              <a:rPr lang="fa-IR" sz="2800" dirty="0">
                <a:cs typeface="B Nazanin" pitchFamily="2" charset="-78"/>
              </a:rPr>
              <a:t> 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28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8B17DA92-FF6F-4CC2-8238-13A19CD39EBC}"/>
              </a:ext>
            </a:extLst>
          </p:cNvPr>
          <p:cNvSpPr/>
          <p:nvPr/>
        </p:nvSpPr>
        <p:spPr>
          <a:xfrm>
            <a:off x="9286557" y="13990401"/>
            <a:ext cx="724888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defRPr/>
            </a:pPr>
            <a:r>
              <a:rPr lang="fa-IR" sz="3000" dirty="0">
                <a:cs typeface="B Nazanin" pitchFamily="2" charset="-78"/>
              </a:rPr>
              <a:t>مقدمه یا بیان مسئله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</a:t>
            </a:r>
          </a:p>
        </p:txBody>
      </p:sp>
      <p:sp>
        <p:nvSpPr>
          <p:cNvPr id="95" name="Rounded Rectangle 14">
            <a:extLst>
              <a:ext uri="{FF2B5EF4-FFF2-40B4-BE49-F238E27FC236}">
                <a16:creationId xmlns:a16="http://schemas.microsoft.com/office/drawing/2014/main" id="{D28835A7-DEC9-44D3-883F-12E6428A8241}"/>
              </a:ext>
            </a:extLst>
          </p:cNvPr>
          <p:cNvSpPr/>
          <p:nvPr/>
        </p:nvSpPr>
        <p:spPr bwMode="auto">
          <a:xfrm>
            <a:off x="11834467" y="16952621"/>
            <a:ext cx="5001915" cy="78057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F160A70B-0A8A-4D40-95DA-43EF00F09B8C}"/>
              </a:ext>
            </a:extLst>
          </p:cNvPr>
          <p:cNvSpPr/>
          <p:nvPr/>
        </p:nvSpPr>
        <p:spPr>
          <a:xfrm>
            <a:off x="12258259" y="17057375"/>
            <a:ext cx="338906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B9B5F716-B2EB-43BA-83DA-9D76A9FF91FC}"/>
              </a:ext>
            </a:extLst>
          </p:cNvPr>
          <p:cNvSpPr/>
          <p:nvPr/>
        </p:nvSpPr>
        <p:spPr>
          <a:xfrm>
            <a:off x="9365536" y="17988493"/>
            <a:ext cx="7173105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اهداف و روش پژوهش با فونت </a:t>
            </a:r>
            <a:r>
              <a:rPr lang="en-GB" sz="3000" dirty="0">
                <a:cs typeface="B Nazanin" pitchFamily="2" charset="-78"/>
              </a:rPr>
              <a:t> 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GB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بین 100 تا 110 کلمه</a:t>
            </a:r>
          </a:p>
        </p:txBody>
      </p:sp>
      <p:sp>
        <p:nvSpPr>
          <p:cNvPr id="98" name="Rounded Rectangle 17">
            <a:extLst>
              <a:ext uri="{FF2B5EF4-FFF2-40B4-BE49-F238E27FC236}">
                <a16:creationId xmlns:a16="http://schemas.microsoft.com/office/drawing/2014/main" id="{7644FD08-F2BD-4F23-98AD-7F4CF5A22FA1}"/>
              </a:ext>
            </a:extLst>
          </p:cNvPr>
          <p:cNvSpPr/>
          <p:nvPr/>
        </p:nvSpPr>
        <p:spPr bwMode="auto">
          <a:xfrm>
            <a:off x="3774203" y="12899914"/>
            <a:ext cx="5001915" cy="7498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99" name="Picture 98" descr="F:\my art\Hamayesh haye karbordi\PPT\omran\box3.png">
            <a:extLst>
              <a:ext uri="{FF2B5EF4-FFF2-40B4-BE49-F238E27FC236}">
                <a16:creationId xmlns:a16="http://schemas.microsoft.com/office/drawing/2014/main" id="{CC983740-B221-4C9C-AEC9-E0BB312750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1903" y="12595666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Rectangle 99">
            <a:extLst>
              <a:ext uri="{FF2B5EF4-FFF2-40B4-BE49-F238E27FC236}">
                <a16:creationId xmlns:a16="http://schemas.microsoft.com/office/drawing/2014/main" id="{DBDD4CAC-E52F-4233-924C-FB5CE864C2BA}"/>
              </a:ext>
            </a:extLst>
          </p:cNvPr>
          <p:cNvSpPr/>
          <p:nvPr/>
        </p:nvSpPr>
        <p:spPr>
          <a:xfrm>
            <a:off x="4195101" y="12989476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88855F29-463D-483B-8C3F-1BE0A48C84D6}"/>
              </a:ext>
            </a:extLst>
          </p:cNvPr>
          <p:cNvSpPr/>
          <p:nvPr/>
        </p:nvSpPr>
        <p:spPr>
          <a:xfrm>
            <a:off x="1060822" y="14064594"/>
            <a:ext cx="7410948" cy="24006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یافته های پژوهش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 و موردی (الف، ب، ج، ...)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ج)</a:t>
            </a:r>
          </a:p>
        </p:txBody>
      </p:sp>
      <p:sp>
        <p:nvSpPr>
          <p:cNvPr id="102" name="Rounded Rectangle 21">
            <a:extLst>
              <a:ext uri="{FF2B5EF4-FFF2-40B4-BE49-F238E27FC236}">
                <a16:creationId xmlns:a16="http://schemas.microsoft.com/office/drawing/2014/main" id="{8699172E-5FB8-4008-905B-2F427184EC46}"/>
              </a:ext>
            </a:extLst>
          </p:cNvPr>
          <p:cNvSpPr/>
          <p:nvPr/>
        </p:nvSpPr>
        <p:spPr bwMode="auto">
          <a:xfrm>
            <a:off x="3859813" y="17033985"/>
            <a:ext cx="5001915" cy="780576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103" name="Rounded Rectangle 22">
            <a:extLst>
              <a:ext uri="{FF2B5EF4-FFF2-40B4-BE49-F238E27FC236}">
                <a16:creationId xmlns:a16="http://schemas.microsoft.com/office/drawing/2014/main" id="{0AD761EF-E882-4ABE-B6DD-5B6AC120FAB8}"/>
              </a:ext>
            </a:extLst>
          </p:cNvPr>
          <p:cNvSpPr/>
          <p:nvPr/>
        </p:nvSpPr>
        <p:spPr bwMode="auto">
          <a:xfrm>
            <a:off x="3859812" y="20430484"/>
            <a:ext cx="5001915" cy="78057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04" name="Picture 103" descr="F:\my art\Hamayesh haye karbordi\PPT\omran\box2.png">
            <a:extLst>
              <a:ext uri="{FF2B5EF4-FFF2-40B4-BE49-F238E27FC236}">
                <a16:creationId xmlns:a16="http://schemas.microsoft.com/office/drawing/2014/main" id="{80F7822B-9057-43A9-9362-B0BDE33F5C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3409" y="16707262"/>
            <a:ext cx="865685" cy="1019175"/>
          </a:xfrm>
          <a:prstGeom prst="rect">
            <a:avLst/>
          </a:prstGeom>
          <a:noFill/>
        </p:spPr>
      </p:pic>
      <p:pic>
        <p:nvPicPr>
          <p:cNvPr id="105" name="Picture 104" descr="F:\my art\Hamayesh haye karbordi\PPT\omran\box2.png">
            <a:extLst>
              <a:ext uri="{FF2B5EF4-FFF2-40B4-BE49-F238E27FC236}">
                <a16:creationId xmlns:a16="http://schemas.microsoft.com/office/drawing/2014/main" id="{41991768-1EC9-4C25-88D0-6097BE7AEA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693283" y="16665857"/>
            <a:ext cx="879867" cy="1035872"/>
          </a:xfrm>
          <a:prstGeom prst="rect">
            <a:avLst/>
          </a:prstGeom>
          <a:noFill/>
        </p:spPr>
      </p:pic>
      <p:sp>
        <p:nvSpPr>
          <p:cNvPr id="106" name="Rectangle 105">
            <a:extLst>
              <a:ext uri="{FF2B5EF4-FFF2-40B4-BE49-F238E27FC236}">
                <a16:creationId xmlns:a16="http://schemas.microsoft.com/office/drawing/2014/main" id="{71266E9C-8492-41BD-B3AE-E977A41265B1}"/>
              </a:ext>
            </a:extLst>
          </p:cNvPr>
          <p:cNvSpPr/>
          <p:nvPr/>
        </p:nvSpPr>
        <p:spPr>
          <a:xfrm>
            <a:off x="4277291" y="17091719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107" name="Picture 106" descr="F:\my art\Hamayesh haye karbordi\PPT\omran\box4.png">
            <a:extLst>
              <a:ext uri="{FF2B5EF4-FFF2-40B4-BE49-F238E27FC236}">
                <a16:creationId xmlns:a16="http://schemas.microsoft.com/office/drawing/2014/main" id="{439BAD70-514B-4996-B20A-5548C60553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9225" y="20108131"/>
            <a:ext cx="894050" cy="1052570"/>
          </a:xfrm>
          <a:prstGeom prst="rect">
            <a:avLst/>
          </a:prstGeom>
          <a:noFill/>
        </p:spPr>
      </p:pic>
      <p:sp>
        <p:nvSpPr>
          <p:cNvPr id="108" name="Rectangle 107">
            <a:extLst>
              <a:ext uri="{FF2B5EF4-FFF2-40B4-BE49-F238E27FC236}">
                <a16:creationId xmlns:a16="http://schemas.microsoft.com/office/drawing/2014/main" id="{4980E871-5D40-4B59-A598-18B239F0E3F9}"/>
              </a:ext>
            </a:extLst>
          </p:cNvPr>
          <p:cNvSpPr/>
          <p:nvPr/>
        </p:nvSpPr>
        <p:spPr>
          <a:xfrm>
            <a:off x="3912681" y="2052838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28588F3B-4DCD-42E0-B98F-C2C96FFE45C1}"/>
              </a:ext>
            </a:extLst>
          </p:cNvPr>
          <p:cNvSpPr/>
          <p:nvPr/>
        </p:nvSpPr>
        <p:spPr>
          <a:xfrm>
            <a:off x="1060822" y="17915867"/>
            <a:ext cx="7478271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راهبردهای پیشنهادی با فونت </a:t>
            </a:r>
            <a:r>
              <a:rPr lang="en-US" sz="3000" dirty="0">
                <a:cs typeface="B Nazanin" pitchFamily="2" charset="-78"/>
              </a:rPr>
              <a:t>B </a:t>
            </a:r>
            <a:r>
              <a:rPr lang="en-US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به صورت موردی با جداکننده :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  <a:endParaRPr lang="en-US" sz="3000" dirty="0">
              <a:cs typeface="B Nazanin" pitchFamily="2" charset="-78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A24ADDB3-099A-4E8E-9FAD-13FC4A4211F9}"/>
              </a:ext>
            </a:extLst>
          </p:cNvPr>
          <p:cNvSpPr/>
          <p:nvPr/>
        </p:nvSpPr>
        <p:spPr>
          <a:xfrm>
            <a:off x="1060823" y="21393564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</p:spTree>
    <p:extLst>
      <p:ext uri="{BB962C8B-B14F-4D97-AF65-F5344CB8AC3E}">
        <p14:creationId xmlns:p14="http://schemas.microsoft.com/office/powerpoint/2010/main" val="36917531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368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3</cp:revision>
  <dcterms:created xsi:type="dcterms:W3CDTF">2024-09-07T10:43:18Z</dcterms:created>
  <dcterms:modified xsi:type="dcterms:W3CDTF">2025-04-05T08:29:08Z</dcterms:modified>
</cp:coreProperties>
</file>